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Lora"/>
      <p:regular r:id="rId55"/>
      <p:bold r:id="rId56"/>
      <p:italic r:id="rId57"/>
      <p:boldItalic r:id="rId58"/>
    </p:embeddedFont>
    <p:embeddedFont>
      <p:font typeface="Merriweather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erriweather-boldItalic.fntdata"/><Relationship Id="rId61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ora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Lora-italic.fntdata"/><Relationship Id="rId12" Type="http://schemas.openxmlformats.org/officeDocument/2006/relationships/slide" Target="slides/slide7.xml"/><Relationship Id="rId56" Type="http://schemas.openxmlformats.org/officeDocument/2006/relationships/font" Target="fonts/Lora-bold.fntdata"/><Relationship Id="rId15" Type="http://schemas.openxmlformats.org/officeDocument/2006/relationships/slide" Target="slides/slide10.xml"/><Relationship Id="rId59" Type="http://schemas.openxmlformats.org/officeDocument/2006/relationships/font" Target="fonts/Merriweather-regular.fntdata"/><Relationship Id="rId14" Type="http://schemas.openxmlformats.org/officeDocument/2006/relationships/slide" Target="slides/slide9.xml"/><Relationship Id="rId58" Type="http://schemas.openxmlformats.org/officeDocument/2006/relationships/font" Target="fonts/Lora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299d42ad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299d42ad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299d42ad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299d42ad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299d42ad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299d42ad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299d42ad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299d42ad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40319f5a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40319f5a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40319f5a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40319f5a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299d42ad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299d42ad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99d42a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99d42a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40319f5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40319f5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40319f5a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40319f5a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40319f5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40319f5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40319f5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40319f5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40319f5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40319f5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40319f5a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40319f5a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0319f5a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0319f5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40319f5a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40319f5a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40319f5a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40319f5a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40319f5a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40319f5a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40319f5a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40319f5a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2d245488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2d245488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2d24548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2d24548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29385142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29385142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4a150ed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4a150ed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2d245488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2d245488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d24548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2d24548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4a150edc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4a150ed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4a150ed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4a150ed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4a150ed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4a150ed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a150edc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4a150edc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4a150ed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4a150ed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4a150edc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e4a150edc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a150edc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4a150ed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29385142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29385142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a150edc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a150edc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2d24548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2d24548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4a150ed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4a150ed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4a150edc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4a150edc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4a150edc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4a150edc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4a150edc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4a150edc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4a150edc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4a150edc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4a150edc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4a150edc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a150edc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a150edc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40319f5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40319f5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d24548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2d24548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9385142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9385142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2d24548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2d24548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99d42ad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99d42ad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299d42a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299d42a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hyperlink" Target="https://pythonworld.ru/tipy-dannyx-v-python/stroki-funkcii-i-metody-strok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hyperlink" Target="https://pythonworld.ru/tipy-dannyx-v-python/spiski-list-funkcii-i-metody-spiskov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ythonworld.ru/tipy-dannyx-v-python/kortezhi-tuple.html" TargetMode="External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hyperlink" Target="https://pythonworld.ru/tipy-dannyx-v-python/mnozhestva-set-i-frozense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hyperlink" Target="https://pythonworld.ru/tipy-dannyx-v-python/slovari-dict-funkcii-i-metody-slovarej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pypi.org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arbon.now.sh/" TargetMode="External"/><Relationship Id="rId4" Type="http://schemas.openxmlformats.org/officeDocument/2006/relationships/hyperlink" Target="https://docs.python.org/3/" TargetMode="External"/><Relationship Id="rId9" Type="http://schemas.openxmlformats.org/officeDocument/2006/relationships/hyperlink" Target="https://colab.research.google.com/" TargetMode="External"/><Relationship Id="rId5" Type="http://schemas.openxmlformats.org/officeDocument/2006/relationships/hyperlink" Target="https://stepik.org/course/67" TargetMode="External"/><Relationship Id="rId6" Type="http://schemas.openxmlformats.org/officeDocument/2006/relationships/hyperlink" Target="https://www.codingame.com/" TargetMode="External"/><Relationship Id="rId7" Type="http://schemas.openxmlformats.org/officeDocument/2006/relationships/hyperlink" Target="https://www.programiz.com/python-programming/online-compiler/" TargetMode="External"/><Relationship Id="rId8" Type="http://schemas.openxmlformats.org/officeDocument/2006/relationships/hyperlink" Target="https://replit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Не такой сложный Python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Переменные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0" y="1140925"/>
            <a:ext cx="58070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Переменные. Имя переменной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 = 2</a:t>
            </a:r>
            <a:r>
              <a:rPr lang="en"/>
              <a:t> # переменной присваиваем значение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— имя переменной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— оператор присваивания (имя должно быть слева от оператора, не 2 = a)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Имя переменной: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Может состоять из букв (строчных и прописных), цифр и подчеркивания _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Должно начинаться с буквы или подчеркивания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Не должно являться ключевым словом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Регистр букв имеет значение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Переменные. Динамическая типизация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326" y="1812563"/>
            <a:ext cx="2753600" cy="18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25" y="1289100"/>
            <a:ext cx="3067775" cy="25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Немного про простые типы данных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Python </a:t>
            </a:r>
            <a:r>
              <a:rPr lang="en"/>
              <a:t>все</a:t>
            </a:r>
            <a:r>
              <a:rPr lang="en"/>
              <a:t> - объекты. Но об этом позже :)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f</a:t>
            </a:r>
            <a:r>
              <a:rPr lang="en">
                <a:solidFill>
                  <a:schemeClr val="accent1"/>
                </a:solidFill>
              </a:rPr>
              <a:t>loat</a:t>
            </a:r>
            <a:r>
              <a:rPr lang="en"/>
              <a:t>, </a:t>
            </a:r>
            <a:r>
              <a:rPr lang="en">
                <a:solidFill>
                  <a:schemeClr val="accent1"/>
                </a:solidFill>
              </a:rPr>
              <a:t>int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b</a:t>
            </a:r>
            <a:r>
              <a:rPr lang="en">
                <a:solidFill>
                  <a:schemeClr val="accent1"/>
                </a:solidFill>
              </a:rPr>
              <a:t>ool </a:t>
            </a:r>
            <a:r>
              <a:rPr lang="en"/>
              <a:t>(False, True)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s</a:t>
            </a:r>
            <a:r>
              <a:rPr lang="en">
                <a:solidFill>
                  <a:schemeClr val="accent1"/>
                </a:solidFill>
              </a:rPr>
              <a:t>tr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None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вводить переменные с клавиатуры?</a:t>
            </a:r>
            <a:endParaRPr/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Можно использовать функцию input(), но она возвращает строку. Как быть, если нам нужно ввести число?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5" y="2009350"/>
            <a:ext cx="3375501" cy="24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вводить переменные с клавиатуры?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6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Можно использовать функцию input(), но она возвращает строку. Как быть, если нам нужно ввести число? Можно использовать преобразование типов 😉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5" y="1962550"/>
            <a:ext cx="2567474" cy="26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Некоторые операторы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+</a:t>
            </a:r>
            <a:r>
              <a:rPr lang="en"/>
              <a:t>,</a:t>
            </a:r>
            <a:r>
              <a:rPr b="1" lang="en"/>
              <a:t> </a:t>
            </a:r>
            <a:r>
              <a:rPr b="1" lang="en">
                <a:solidFill>
                  <a:schemeClr val="accent1"/>
                </a:solidFill>
              </a:rPr>
              <a:t>-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*</a:t>
            </a:r>
            <a:r>
              <a:rPr b="1" lang="en"/>
              <a:t>, </a:t>
            </a:r>
            <a:r>
              <a:rPr b="1" lang="en">
                <a:solidFill>
                  <a:schemeClr val="accent1"/>
                </a:solidFill>
              </a:rPr>
              <a:t>/</a:t>
            </a:r>
            <a:endParaRPr b="1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//</a:t>
            </a:r>
            <a:r>
              <a:rPr b="1" lang="en"/>
              <a:t> - целочисленное деление ( 7</a:t>
            </a:r>
            <a:r>
              <a:rPr b="1" lang="en">
                <a:solidFill>
                  <a:schemeClr val="accent1"/>
                </a:solidFill>
              </a:rPr>
              <a:t>//</a:t>
            </a:r>
            <a:r>
              <a:rPr b="1" lang="en"/>
              <a:t>3 = 2 )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%</a:t>
            </a:r>
            <a:r>
              <a:rPr b="1" lang="en"/>
              <a:t> - остаток от деления ( 7</a:t>
            </a:r>
            <a:r>
              <a:rPr b="1" lang="en">
                <a:solidFill>
                  <a:schemeClr val="accent1"/>
                </a:solidFill>
              </a:rPr>
              <a:t>%</a:t>
            </a:r>
            <a:r>
              <a:rPr b="1" lang="en"/>
              <a:t>3 = 1 )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**</a:t>
            </a:r>
            <a:r>
              <a:rPr b="1" lang="en"/>
              <a:t> - возведение в степень ( 2</a:t>
            </a:r>
            <a:r>
              <a:rPr b="1" lang="en">
                <a:solidFill>
                  <a:schemeClr val="accent1"/>
                </a:solidFill>
              </a:rPr>
              <a:t>**</a:t>
            </a:r>
            <a:r>
              <a:rPr b="1" lang="en"/>
              <a:t>3 = 8 )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accent1"/>
                </a:solidFill>
              </a:rPr>
              <a:t>a</a:t>
            </a:r>
            <a:r>
              <a:rPr b="1" lang="en">
                <a:solidFill>
                  <a:schemeClr val="accent1"/>
                </a:solidFill>
              </a:rPr>
              <a:t>nd</a:t>
            </a:r>
            <a:r>
              <a:rPr b="1" lang="en"/>
              <a:t>, </a:t>
            </a:r>
            <a:r>
              <a:rPr b="1" lang="en">
                <a:solidFill>
                  <a:schemeClr val="accent1"/>
                </a:solidFill>
              </a:rPr>
              <a:t>or</a:t>
            </a:r>
            <a:r>
              <a:rPr b="1" lang="en"/>
              <a:t>, </a:t>
            </a:r>
            <a:r>
              <a:rPr b="1" lang="en">
                <a:solidFill>
                  <a:schemeClr val="accent1"/>
                </a:solidFill>
              </a:rPr>
              <a:t>not </a:t>
            </a:r>
            <a:r>
              <a:rPr b="1" lang="en"/>
              <a:t>- логические операции:</a:t>
            </a:r>
            <a:endParaRPr b="1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800"/>
              <a:t>True </a:t>
            </a:r>
            <a:r>
              <a:rPr b="1" lang="en" sz="1800">
                <a:solidFill>
                  <a:schemeClr val="accent1"/>
                </a:solidFill>
              </a:rPr>
              <a:t>and </a:t>
            </a:r>
            <a:r>
              <a:rPr b="1" lang="en" sz="1800"/>
              <a:t>False = False</a:t>
            </a:r>
            <a:endParaRPr b="1"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True </a:t>
            </a:r>
            <a:r>
              <a:rPr b="1" lang="en" sz="1800">
                <a:solidFill>
                  <a:schemeClr val="accent1"/>
                </a:solidFill>
              </a:rPr>
              <a:t>or </a:t>
            </a:r>
            <a:r>
              <a:rPr b="1" lang="en" sz="1800"/>
              <a:t>False = True</a:t>
            </a:r>
            <a:endParaRPr b="1"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chemeClr val="accent1"/>
                </a:solidFill>
              </a:rPr>
              <a:t>not </a:t>
            </a:r>
            <a:r>
              <a:rPr b="1" lang="en" sz="1800"/>
              <a:t>True = False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Операции сравнения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&lt;   </a:t>
            </a:r>
            <a:r>
              <a:rPr lang="en"/>
              <a:t>— строго меньше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&gt;   </a:t>
            </a:r>
            <a:r>
              <a:rPr lang="en"/>
              <a:t>— строго больше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&lt;=</a:t>
            </a:r>
            <a:r>
              <a:rPr lang="en"/>
              <a:t> — меньше или равно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&gt;</a:t>
            </a:r>
            <a:r>
              <a:rPr lang="en">
                <a:solidFill>
                  <a:schemeClr val="accent1"/>
                </a:solidFill>
              </a:rPr>
              <a:t>=</a:t>
            </a:r>
            <a:r>
              <a:rPr lang="en"/>
              <a:t> — больше или равно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==</a:t>
            </a:r>
            <a:r>
              <a:rPr lang="en"/>
              <a:t> — равно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!=</a:t>
            </a:r>
            <a:r>
              <a:rPr lang="en"/>
              <a:t>  — не равно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4462550" y="1152475"/>
            <a:ext cx="3534900" cy="23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Небольшой пример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1163075"/>
            <a:ext cx="3545100" cy="24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425" y="1163075"/>
            <a:ext cx="3653487" cy="241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Небольшой пример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1163075"/>
            <a:ext cx="3545100" cy="24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125" y="1170125"/>
            <a:ext cx="3642820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Какой у вас опыт в программировании?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25" y="1257675"/>
            <a:ext cx="2904526" cy="29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мир такой сложный и нелинейный...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Как решить квадратное уравнение?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мир такой сложный и нелинейный...</a:t>
            </a:r>
            <a:endParaRPr/>
          </a:p>
        </p:txBody>
      </p:sp>
      <p:sp>
        <p:nvSpPr>
          <p:cNvPr id="186" name="Google Shape;18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решить квадратное уравнение?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А ЕСЛИ ДИСКРИМИНАНТ ОТРИЦААААТЕЛЬНЫЙ ИЛИ РАВЕН НУЛЮ?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мир такой сложный и нелинейный...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решить квадратное уравнение?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А </a:t>
            </a:r>
            <a:r>
              <a:rPr lang="en">
                <a:solidFill>
                  <a:schemeClr val="accent1"/>
                </a:solidFill>
              </a:rPr>
              <a:t>ЕСЛИ </a:t>
            </a:r>
            <a:r>
              <a:rPr lang="en"/>
              <a:t>ДИСКРИМИНАНТ ОТРИЦААААТЕЛЬНЫЙ ИЛИ РАВЕН НУЛЮ?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Почему мир такой сложный и нелинейный...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решить квадратное уравнение?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А </a:t>
            </a:r>
            <a:r>
              <a:rPr lang="en">
                <a:solidFill>
                  <a:schemeClr val="accent1"/>
                </a:solidFill>
              </a:rPr>
              <a:t>ЕСЛИ </a:t>
            </a:r>
            <a:r>
              <a:rPr lang="en"/>
              <a:t>ДИСКРИМИНАНТ ОТРИЦААААТЕЛЬНЫЙ ИЛИ РАВЕН НУЛЮ?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Тут на помощь приходят условия, позволяющие сделать поведение нашей программы нелинейной.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Условия в Python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создать условие, нужно использовать ключевое слово </a:t>
            </a:r>
            <a:r>
              <a:rPr lang="en">
                <a:solidFill>
                  <a:schemeClr val="accent1"/>
                </a:solidFill>
              </a:rPr>
              <a:t>if </a:t>
            </a:r>
            <a:r>
              <a:rPr lang="en"/>
              <a:t>(если хотите больше вариантов — добавьте </a:t>
            </a:r>
            <a:r>
              <a:rPr lang="en">
                <a:solidFill>
                  <a:schemeClr val="accent1"/>
                </a:solidFill>
              </a:rPr>
              <a:t>elif</a:t>
            </a:r>
            <a:r>
              <a:rPr lang="en"/>
              <a:t>, </a:t>
            </a:r>
            <a:r>
              <a:rPr lang="en">
                <a:solidFill>
                  <a:schemeClr val="accent1"/>
                </a:solidFill>
              </a:rPr>
              <a:t>else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e</a:t>
            </a:r>
            <a:r>
              <a:rPr lang="en">
                <a:solidFill>
                  <a:schemeClr val="accent1"/>
                </a:solidFill>
              </a:rPr>
              <a:t>lif </a:t>
            </a:r>
            <a:r>
              <a:rPr lang="en"/>
              <a:t>- Дополнительное условие, если в условие в </a:t>
            </a:r>
            <a:r>
              <a:rPr lang="en">
                <a:solidFill>
                  <a:schemeClr val="accent1"/>
                </a:solidFill>
              </a:rPr>
              <a:t>if </a:t>
            </a:r>
            <a:r>
              <a:rPr lang="en"/>
              <a:t>не </a:t>
            </a:r>
            <a:r>
              <a:rPr lang="en"/>
              <a:t>выполняется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e</a:t>
            </a:r>
            <a:r>
              <a:rPr lang="en">
                <a:solidFill>
                  <a:schemeClr val="accent1"/>
                </a:solidFill>
              </a:rPr>
              <a:t>lse </a:t>
            </a:r>
            <a:r>
              <a:rPr lang="en"/>
              <a:t>- “Сделай так, если условия до этого не </a:t>
            </a:r>
            <a:r>
              <a:rPr lang="en"/>
              <a:t>выполнялись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Условия в Python. Пример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400" y="1126350"/>
            <a:ext cx="359190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25" y="1067975"/>
            <a:ext cx="32128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Важная особенность Python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 Python очень удобный и лаконичный синтаксис. Например, вместо {} в языке для выделения блоков кода используется TAB (или 4 пробела)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0" y="2006325"/>
            <a:ext cx="2587293" cy="260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995" y="1965925"/>
            <a:ext cx="2504550" cy="26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>
            <p:ph type="title"/>
          </p:nvPr>
        </p:nvSpPr>
        <p:spPr>
          <a:xfrm>
            <a:off x="3611675" y="2771050"/>
            <a:ext cx="8982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vs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будет выглядеть решение квадратного уравнения?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38" y="2031250"/>
            <a:ext cx="1112826" cy="11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2133563" y="1678225"/>
            <a:ext cx="6356100" cy="20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Введите</a:t>
            </a:r>
            <a:r>
              <a:rPr lang="en"/>
              <a:t> коэффициенты квадратного уравнения a, b, 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ax^2 + bx + c = 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Выведите ответ(-ы), если уравнение решается, иначе выведите “Error!”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Важно помнить про приоритет операций: -b/2*a </a:t>
            </a:r>
            <a:r>
              <a:rPr lang="en">
                <a:solidFill>
                  <a:schemeClr val="accent1"/>
                </a:solidFill>
              </a:rPr>
              <a:t>!= </a:t>
            </a:r>
            <a:r>
              <a:rPr lang="en"/>
              <a:t>-b/(2*a)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 строках 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Строка – это упорядоченная последовательность символов,</a:t>
            </a:r>
            <a:r>
              <a:rPr lang="en"/>
              <a:t> которая предназначена для хранения информации в виде простого текста.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25" y="2159925"/>
            <a:ext cx="3364050" cy="24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375" y="2159925"/>
            <a:ext cx="3259512" cy="2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Строки is immutable</a:t>
            </a:r>
            <a:endParaRPr/>
          </a:p>
        </p:txBody>
      </p:sp>
      <p:sp>
        <p:nvSpPr>
          <p:cNvPr id="241" name="Google Shape;241;p41"/>
          <p:cNvSpPr txBox="1"/>
          <p:nvPr>
            <p:ph idx="1" type="body"/>
          </p:nvPr>
        </p:nvSpPr>
        <p:spPr>
          <a:xfrm>
            <a:off x="311700" y="1152475"/>
            <a:ext cx="85206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Это не изменяемый тип данных, то есть при изменении строки будет получаться новый объект.</a:t>
            </a:r>
            <a:endParaRPr/>
          </a:p>
        </p:txBody>
      </p:sp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25" y="2277225"/>
            <a:ext cx="3032025" cy="23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3889775" y="3021850"/>
            <a:ext cx="378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4"/>
              </a:rPr>
              <a:t>Про операции над строками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общего?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29625" y="1152475"/>
            <a:ext cx="39333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“Лягушка – самый тихий и самый экологически чистый транспорт, а так же лучший материал для изготовления метательных дубинок.”</a:t>
            </a:r>
            <a:endParaRPr sz="1600"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5" y="2834125"/>
            <a:ext cx="3203650" cy="16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075" y="1054524"/>
            <a:ext cx="1856850" cy="1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200" y="2986200"/>
            <a:ext cx="1553100" cy="15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Што???</a:t>
            </a:r>
            <a:endParaRPr/>
          </a:p>
        </p:txBody>
      </p:sp>
      <p:pic>
        <p:nvPicPr>
          <p:cNvPr id="249" name="Google Shape;2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234425"/>
            <a:ext cx="3983825" cy="220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 rotWithShape="1">
          <a:blip r:embed="rId4">
            <a:alphaModFix/>
          </a:blip>
          <a:srcRect b="0" l="5896" r="5958" t="0"/>
          <a:stretch/>
        </p:blipFill>
        <p:spPr>
          <a:xfrm>
            <a:off x="4789875" y="1234425"/>
            <a:ext cx="4122319" cy="220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 сложных типах данных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0" y="1162800"/>
            <a:ext cx="3752550" cy="31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4651900" y="1152475"/>
            <a:ext cx="424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l</a:t>
            </a:r>
            <a:r>
              <a:rPr lang="en">
                <a:solidFill>
                  <a:schemeClr val="accent1"/>
                </a:solidFill>
              </a:rPr>
              <a:t>ist </a:t>
            </a:r>
            <a:r>
              <a:rPr lang="en"/>
              <a:t>- список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t</a:t>
            </a:r>
            <a:r>
              <a:rPr lang="en">
                <a:solidFill>
                  <a:schemeClr val="accent1"/>
                </a:solidFill>
              </a:rPr>
              <a:t>uple </a:t>
            </a:r>
            <a:r>
              <a:rPr lang="en"/>
              <a:t>-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неизменяемый список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d</a:t>
            </a:r>
            <a:r>
              <a:rPr lang="en">
                <a:solidFill>
                  <a:schemeClr val="accent1"/>
                </a:solidFill>
              </a:rPr>
              <a:t>ict </a:t>
            </a:r>
            <a:r>
              <a:rPr lang="en"/>
              <a:t>-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хранилище ключ-значение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accent1"/>
                </a:solidFill>
              </a:rPr>
              <a:t>s</a:t>
            </a:r>
            <a:r>
              <a:rPr lang="en">
                <a:solidFill>
                  <a:schemeClr val="accent1"/>
                </a:solidFill>
              </a:rPr>
              <a:t>et </a:t>
            </a:r>
            <a:r>
              <a:rPr lang="en"/>
              <a:t>- хранит неповторяющиеся элементы в произвольном порядке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Списки Python схожи с массивами в других языках. Можно хранить разные типы данных. Можно брать элементы по индексу, добавлять в конец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2109600"/>
            <a:ext cx="4410075" cy="26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/>
        </p:nvSpPr>
        <p:spPr>
          <a:xfrm>
            <a:off x="5915025" y="2861075"/>
            <a:ext cx="18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Подробнее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Срезы — пушка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Срезы позволяют получать новый список, из элементов старого по следующим правилам: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START - начиная с этого индекса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END - заканчивая этим индексом, но не включая его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STEP - через сколько элементов брать. Например, если шаг 2, то будем брать каждый второй элемент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 rotWithShape="1">
          <a:blip r:embed="rId3">
            <a:alphaModFix/>
          </a:blip>
          <a:srcRect b="27047" l="16087" r="16290" t="25783"/>
          <a:stretch/>
        </p:blipFill>
        <p:spPr>
          <a:xfrm>
            <a:off x="3965725" y="3423450"/>
            <a:ext cx="3245876" cy="13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пони</a:t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50" y="1341575"/>
            <a:ext cx="3426526" cy="31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перевернуть список?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Воть три способа ;)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74" y="1843075"/>
            <a:ext cx="4207650" cy="3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Сортируем список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170125"/>
            <a:ext cx="6319850" cy="3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 - неизменяемый “список”</a:t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5668575" y="2622475"/>
            <a:ext cx="30459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Подробнее</a:t>
            </a:r>
            <a:endParaRPr/>
          </a:p>
        </p:txBody>
      </p:sp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50" y="1295600"/>
            <a:ext cx="4647075" cy="31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- множество, frozenset - неизменяемое множество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Множество позволяет хранить неповторяющиеся элементы. У множеств в питоне такие же операции, как и обычных множеств: сумма, пересечение, разность...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25" y="2269350"/>
            <a:ext cx="3617451" cy="24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 rotWithShape="1">
          <a:blip r:embed="rId4">
            <a:alphaModFix/>
          </a:blip>
          <a:srcRect b="23037" l="13186" r="13958" t="23449"/>
          <a:stretch/>
        </p:blipFill>
        <p:spPr>
          <a:xfrm>
            <a:off x="4406500" y="2999450"/>
            <a:ext cx="4104074" cy="17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 txBox="1"/>
          <p:nvPr/>
        </p:nvSpPr>
        <p:spPr>
          <a:xfrm>
            <a:off x="4404125" y="2303850"/>
            <a:ext cx="37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Дополнительно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ict — хранилище ключ-значение</a:t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Позволяет хранить пару ключ (неизменяемый) - значение.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Словари используются часто :0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0" y="2080650"/>
            <a:ext cx="4674150" cy="29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/>
        </p:nvSpPr>
        <p:spPr>
          <a:xfrm>
            <a:off x="5765025" y="3264788"/>
            <a:ext cx="292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Подробнее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общего?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50" y="1688100"/>
            <a:ext cx="2390200" cy="23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3311550" y="2386850"/>
            <a:ext cx="25209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Merriweather"/>
                <a:ea typeface="Merriweather"/>
                <a:cs typeface="Merriweather"/>
                <a:sym typeface="Merriweather"/>
              </a:rPr>
              <a:t>Python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Чуть ли не самая полезная конструкция — in</a:t>
            </a:r>
            <a:endParaRPr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Проверяет вхождение элемента в коллекцию</a:t>
            </a:r>
            <a:endParaRPr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0" y="1744425"/>
            <a:ext cx="3806650" cy="3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создать день сурка?</a:t>
            </a:r>
            <a:endParaRPr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Два вида циклов: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</a:t>
            </a:r>
            <a:r>
              <a:rPr lang="en"/>
              <a:t>f</a:t>
            </a:r>
            <a:r>
              <a:rPr lang="en"/>
              <a:t>or - итерируемся по </a:t>
            </a:r>
            <a:r>
              <a:rPr lang="en"/>
              <a:t>коллекции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while - делаем, пока выполняется условие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Цикл while</a:t>
            </a:r>
            <a:endParaRPr/>
          </a:p>
        </p:txBody>
      </p:sp>
      <p:sp>
        <p:nvSpPr>
          <p:cNvPr id="334" name="Google Shape;33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Самый полезный пример с занятия 😅</a:t>
            </a:r>
            <a:endParaRPr/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25" y="1628775"/>
            <a:ext cx="3086901" cy="3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Типичный цикл for</a:t>
            </a:r>
            <a:endParaRPr/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range(start, stop, step) — возвращает итератор от start элемента, до stop элемента, с шагом step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50" y="2012150"/>
            <a:ext cx="4124349" cy="2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Итерируемся по коллекциям через for</a:t>
            </a:r>
            <a:endParaRPr/>
          </a:p>
        </p:txBody>
      </p:sp>
      <p:sp>
        <p:nvSpPr>
          <p:cNvPr id="348" name="Google Shape;34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Аналогично для dict, set, tuple и других iterable объектов</a:t>
            </a:r>
            <a:endParaRPr/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25" y="1758550"/>
            <a:ext cx="31908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Если вы хотите одновременно получать элемент и его индекс </a:t>
            </a:r>
            <a:endParaRPr sz="2220"/>
          </a:p>
        </p:txBody>
      </p:sp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098375" cy="31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Использование сторонних библиотек</a:t>
            </a:r>
            <a:endParaRPr/>
          </a:p>
        </p:txBody>
      </p:sp>
      <p:sp>
        <p:nvSpPr>
          <p:cNvPr id="361" name="Google Shape;36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питоне многое есть из коробки, но иногда нужно устанавливать что-то </a:t>
            </a:r>
            <a:r>
              <a:rPr lang="en"/>
              <a:t>дополнительно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Все доступные библиотеки можно посмотреть на </a:t>
            </a:r>
            <a:r>
              <a:rPr lang="en" u="sng">
                <a:solidFill>
                  <a:schemeClr val="hlink"/>
                </a:solidFill>
                <a:hlinkClick r:id="rId3"/>
              </a:rPr>
              <a:t>pypi.org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Установить можно так (в терминале): </a:t>
            </a:r>
            <a:r>
              <a:rPr lang="en">
                <a:solidFill>
                  <a:schemeClr val="accent1"/>
                </a:solidFill>
              </a:rPr>
              <a:t>pip install &lt;library&gt;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(Но должен быть установлен python и pip)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Использование библиотек</a:t>
            </a: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1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Полезные штукенции</a:t>
            </a:r>
            <a:endParaRPr/>
          </a:p>
        </p:txBody>
      </p:sp>
      <p:sp>
        <p:nvSpPr>
          <p:cNvPr id="373" name="Google Shape;37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https://carbon.now.sh/</a:t>
            </a:r>
            <a:r>
              <a:rPr lang="en"/>
              <a:t> — красивые скриншоты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https://docs.python.org/3/</a:t>
            </a:r>
            <a:r>
              <a:rPr lang="en"/>
              <a:t> — документация Python оф.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https://stepik.org/course/67</a:t>
            </a:r>
            <a:r>
              <a:rPr lang="en"/>
              <a:t> — курс по питону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https://www.codingame.com/</a:t>
            </a:r>
            <a:r>
              <a:rPr lang="en"/>
              <a:t> —  тут можно в интресном формате потренировать скиллы программирования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https://www.programiz.com/python-programming/online-compiler/</a:t>
            </a:r>
            <a:r>
              <a:rPr lang="en"/>
              <a:t> — онлайн интерпретатор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https://replit.com/</a:t>
            </a:r>
            <a:r>
              <a:rPr lang="en"/>
              <a:t> — онлайн </a:t>
            </a:r>
            <a:r>
              <a:rPr lang="en"/>
              <a:t>интерпретатор (юзал на паре)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https://colab.research.google.com/</a:t>
            </a:r>
            <a:r>
              <a:rPr lang="en"/>
              <a:t> — может попозже понадобиться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нового вы сегодня узнали?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Немного у курсе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Базовые кирпичики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Функции, ООП, пишем эхо-бота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Хто такой этот ваш Python?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интерпретируемый язык — он не компилируется, то есть до запуска представляет из себя обычный текстовый файл. Программировать можно практически на всех платформах, язык хорошо спроектирован и логичен.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Python — самый быстрорастущий язык программирования за последние несколько лет.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медленный?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75" y="1162775"/>
            <a:ext cx="3129574" cy="31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Где используется</a:t>
            </a:r>
            <a:r>
              <a:rPr lang="en"/>
              <a:t> Python?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1703163"/>
            <a:ext cx="2174949" cy="17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300" y="1703175"/>
            <a:ext cx="2832450" cy="1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149" y="1564938"/>
            <a:ext cx="2887450" cy="216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начнем с основ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Какое самое базовое понятие в программировании?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